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E393-BF4B-44C9-BD25-3582C5BFF574}" type="datetimeFigureOut">
              <a:rPr lang="pl-PL" smtClean="0"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F09-8E10-4338-A5DC-698A76AE38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78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E393-BF4B-44C9-BD25-3582C5BFF574}" type="datetimeFigureOut">
              <a:rPr lang="pl-PL" smtClean="0"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F09-8E10-4338-A5DC-698A76AE38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87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E393-BF4B-44C9-BD25-3582C5BFF574}" type="datetimeFigureOut">
              <a:rPr lang="pl-PL" smtClean="0"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F09-8E10-4338-A5DC-698A76AE38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88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E393-BF4B-44C9-BD25-3582C5BFF574}" type="datetimeFigureOut">
              <a:rPr lang="pl-PL" smtClean="0"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F09-8E10-4338-A5DC-698A76AE38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95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E393-BF4B-44C9-BD25-3582C5BFF574}" type="datetimeFigureOut">
              <a:rPr lang="pl-PL" smtClean="0"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F09-8E10-4338-A5DC-698A76AE38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40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E393-BF4B-44C9-BD25-3582C5BFF574}" type="datetimeFigureOut">
              <a:rPr lang="pl-PL" smtClean="0"/>
              <a:t>2018-05-22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F09-8E10-4338-A5DC-698A76AE38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60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E393-BF4B-44C9-BD25-3582C5BFF574}" type="datetimeFigureOut">
              <a:rPr lang="pl-PL" smtClean="0"/>
              <a:t>2018-05-22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F09-8E10-4338-A5DC-698A76AE38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76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E393-BF4B-44C9-BD25-3582C5BFF574}" type="datetimeFigureOut">
              <a:rPr lang="pl-PL" smtClean="0"/>
              <a:t>2018-05-22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F09-8E10-4338-A5DC-698A76AE38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44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E393-BF4B-44C9-BD25-3582C5BFF574}" type="datetimeFigureOut">
              <a:rPr lang="pl-PL" smtClean="0"/>
              <a:t>2018-05-22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F09-8E10-4338-A5DC-698A76AE38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22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E393-BF4B-44C9-BD25-3582C5BFF574}" type="datetimeFigureOut">
              <a:rPr lang="pl-PL" smtClean="0"/>
              <a:t>2018-05-22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F09-8E10-4338-A5DC-698A76AE38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85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E393-BF4B-44C9-BD25-3582C5BFF574}" type="datetimeFigureOut">
              <a:rPr lang="pl-PL" smtClean="0"/>
              <a:t>2018-05-22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AF09-8E10-4338-A5DC-698A76AE38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4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E393-BF4B-44C9-BD25-3582C5BFF574}" type="datetimeFigureOut">
              <a:rPr lang="pl-PL" smtClean="0"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9AF09-8E10-4338-A5DC-698A76AE38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21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8094" y="764705"/>
            <a:ext cx="8388423" cy="115212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altLang="pl-PL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Menedżer </a:t>
            </a:r>
            <a:r>
              <a:rPr kumimoji="0" lang="pl-PL" altLang="pl-PL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Procesów</a:t>
            </a:r>
            <a:endParaRPr kumimoji="0" lang="pl-PL" altLang="pl-PL" sz="3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6085" b="7728"/>
          <a:stretch/>
        </p:blipFill>
        <p:spPr bwMode="auto">
          <a:xfrm>
            <a:off x="3478616" y="4941168"/>
            <a:ext cx="2117056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75" y="4717330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95672" y="4005064"/>
            <a:ext cx="3537885" cy="28529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pl-PL" b="1" dirty="0" smtClean="0"/>
              <a:t>Katedra </a:t>
            </a:r>
            <a:r>
              <a:rPr lang="pl-PL" b="1" dirty="0" smtClean="0"/>
              <a:t>Zarządzania</a:t>
            </a:r>
          </a:p>
          <a:p>
            <a:pPr algn="r"/>
            <a:r>
              <a:rPr lang="pl-PL" b="1" dirty="0" smtClean="0"/>
              <a:t>Jakością </a:t>
            </a:r>
            <a:r>
              <a:rPr lang="pl-PL" b="1" dirty="0"/>
              <a:t>i </a:t>
            </a:r>
            <a:r>
              <a:rPr lang="pl-PL" b="1" dirty="0" smtClean="0"/>
              <a:t>Środowiskiem</a:t>
            </a:r>
          </a:p>
          <a:p>
            <a:endParaRPr lang="pl-PL" altLang="pl-PL" sz="1600" b="1" dirty="0"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Sekretariat Specjalności: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Pokój 312 w budynku 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(ul. Kochanowskiego 8)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tel.: 75 75 38 252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alt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e-mail</a:t>
            </a:r>
            <a:r>
              <a:rPr kumimoji="0" lang="de-DE" alt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kzjis@ue.wroc.pl</a:t>
            </a:r>
            <a:endParaRPr kumimoji="0" lang="pl-PL" alt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7bfc3d85ef34389e47e14d7076cdd5b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" y="5576764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az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3" y="4738564"/>
            <a:ext cx="10461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az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12" y="4838134"/>
            <a:ext cx="1198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3c5175c0296b86643e475470093e3f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00" y="5531871"/>
            <a:ext cx="13160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2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a 32"/>
          <p:cNvGrpSpPr/>
          <p:nvPr/>
        </p:nvGrpSpPr>
        <p:grpSpPr>
          <a:xfrm>
            <a:off x="7922779" y="41108"/>
            <a:ext cx="936104" cy="786780"/>
            <a:chOff x="1763688" y="2066156"/>
            <a:chExt cx="2592288" cy="2347118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7" t="6085" b="7728"/>
            <a:stretch/>
          </p:blipFill>
          <p:spPr bwMode="auto">
            <a:xfrm>
              <a:off x="1763688" y="2066156"/>
              <a:ext cx="2592288" cy="234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851" y="2090886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59922"/>
            <a:ext cx="3744417" cy="55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ole tekstowe 29"/>
          <p:cNvSpPr txBox="1"/>
          <p:nvPr/>
        </p:nvSpPr>
        <p:spPr>
          <a:xfrm>
            <a:off x="4095777" y="1196752"/>
            <a:ext cx="486002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Zarządzanie procesami</a:t>
            </a:r>
          </a:p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- uczymy jak to się robi</a:t>
            </a:r>
            <a:endParaRPr lang="pl-PL" sz="2000" b="1" dirty="0">
              <a:solidFill>
                <a:srgbClr val="00206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4113077" y="2132856"/>
            <a:ext cx="4842722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altLang="pl-PL" sz="2000" b="1" dirty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p</a:t>
            </a: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rocesy biznesowe, procesy operacyjne</a:t>
            </a:r>
            <a:endParaRPr lang="pl-PL" altLang="pl-PL" sz="2000" b="1" dirty="0">
              <a:solidFill>
                <a:srgbClr val="0F243E"/>
              </a:solidFill>
              <a:latin typeface="Calibri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analiza </a:t>
            </a:r>
            <a:r>
              <a:rPr lang="pl-PL" altLang="pl-PL" sz="2000" b="1" dirty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stanu obecnego – „as </a:t>
            </a:r>
            <a:r>
              <a:rPr lang="pl-PL" altLang="pl-PL" sz="2000" b="1" dirty="0" err="1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is</a:t>
            </a: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”</a:t>
            </a:r>
            <a:endParaRPr lang="pl-PL" altLang="pl-PL" sz="2000" b="1" dirty="0">
              <a:solidFill>
                <a:srgbClr val="0F243E"/>
              </a:solidFill>
              <a:latin typeface="Calibri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mapa </a:t>
            </a:r>
            <a:r>
              <a:rPr lang="pl-PL" altLang="pl-PL" sz="2000" b="1" dirty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stanu przyszłego – „to be</a:t>
            </a: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”</a:t>
            </a:r>
            <a:endParaRPr lang="pl-PL" altLang="pl-PL" sz="2000" b="1" dirty="0">
              <a:solidFill>
                <a:srgbClr val="0F243E"/>
              </a:solidFill>
              <a:latin typeface="Calibri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altLang="pl-PL" sz="2000" b="1" dirty="0" err="1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value</a:t>
            </a: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l-PL" altLang="pl-PL" sz="2000" b="1" dirty="0" err="1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stream</a:t>
            </a:r>
            <a:r>
              <a:rPr lang="pl-PL" altLang="pl-PL" sz="2000" b="1" dirty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l-PL" altLang="pl-PL" sz="2000" b="1" dirty="0" err="1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mapping</a:t>
            </a:r>
            <a:r>
              <a:rPr lang="pl-PL" altLang="pl-PL" sz="2000" b="1" dirty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 – </a:t>
            </a: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VSM</a:t>
            </a:r>
            <a:endParaRPr lang="pl-PL" altLang="pl-PL" sz="2000" b="1" dirty="0">
              <a:solidFill>
                <a:srgbClr val="0F243E"/>
              </a:solidFill>
              <a:latin typeface="Calibri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altLang="pl-PL" sz="2000" b="1" dirty="0" err="1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customer</a:t>
            </a: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l-PL" altLang="pl-PL" sz="2000" b="1" dirty="0" err="1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journey</a:t>
            </a:r>
            <a:r>
              <a:rPr lang="pl-PL" altLang="pl-PL" sz="2000" b="1" dirty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map</a:t>
            </a:r>
            <a:endParaRPr lang="pl-PL" altLang="pl-PL" sz="2000" b="1" dirty="0">
              <a:solidFill>
                <a:srgbClr val="0F243E"/>
              </a:solidFill>
              <a:latin typeface="Calibri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altLang="pl-PL" sz="2000" b="1" dirty="0" err="1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stakeholders</a:t>
            </a: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l-PL" altLang="pl-PL" sz="2000" b="1" dirty="0" err="1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mapping</a:t>
            </a:r>
            <a:endParaRPr lang="pl-PL" altLang="pl-PL" sz="2000" b="1" dirty="0">
              <a:solidFill>
                <a:srgbClr val="0F243E"/>
              </a:solidFill>
              <a:latin typeface="Calibri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altLang="pl-PL" sz="2000" b="1" dirty="0" err="1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lean</a:t>
            </a: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 management</a:t>
            </a:r>
          </a:p>
          <a:p>
            <a:pPr marL="342900" lvl="0" indent="-342900" fontAlgn="base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business </a:t>
            </a:r>
            <a:r>
              <a:rPr lang="pl-PL" altLang="pl-PL" sz="2000" b="1" dirty="0" err="1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analytics</a:t>
            </a:r>
            <a:endParaRPr lang="pl-PL" altLang="pl-PL" sz="2000" b="1" dirty="0">
              <a:solidFill>
                <a:srgbClr val="0F243E"/>
              </a:solidFill>
              <a:latin typeface="Calibri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proces </a:t>
            </a:r>
            <a:r>
              <a:rPr lang="pl-PL" altLang="pl-PL" sz="2000" b="1" dirty="0" err="1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safety</a:t>
            </a:r>
            <a:r>
              <a:rPr lang="pl-PL" altLang="pl-PL" sz="2000" b="1" dirty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 management – </a:t>
            </a: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PSM</a:t>
            </a:r>
            <a:endParaRPr lang="pl-PL" altLang="pl-PL" sz="2000" b="1" dirty="0">
              <a:solidFill>
                <a:srgbClr val="0F243E"/>
              </a:solidFill>
              <a:latin typeface="Calibri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business </a:t>
            </a:r>
            <a:r>
              <a:rPr lang="pl-PL" altLang="pl-PL" sz="2000" b="1" dirty="0" err="1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continuity</a:t>
            </a:r>
            <a:r>
              <a:rPr lang="pl-PL" altLang="pl-PL" sz="2000" b="1" dirty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 management – </a:t>
            </a: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BCM</a:t>
            </a:r>
          </a:p>
          <a:p>
            <a:pPr marL="342900" lvl="0" indent="-342900" fontAlgn="base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pl-PL" altLang="pl-PL" sz="2000" b="1" dirty="0" smtClean="0">
                <a:solidFill>
                  <a:srgbClr val="0F243E"/>
                </a:solidFill>
                <a:latin typeface="Calibri" pitchFamily="34" charset="0"/>
                <a:cs typeface="Arial" pitchFamily="34" charset="0"/>
              </a:rPr>
              <a:t>...</a:t>
            </a:r>
            <a:endParaRPr lang="pl-PL" altLang="pl-P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408" y="0"/>
            <a:ext cx="8388423" cy="115212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altLang="pl-PL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Menedżer </a:t>
            </a:r>
            <a:r>
              <a:rPr kumimoji="0" lang="pl-PL" altLang="pl-PL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Procesów</a:t>
            </a:r>
            <a:endParaRPr kumimoji="0" lang="pl-PL" altLang="pl-PL" sz="3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/>
          <p:cNvGrpSpPr/>
          <p:nvPr/>
        </p:nvGrpSpPr>
        <p:grpSpPr>
          <a:xfrm>
            <a:off x="7922779" y="41108"/>
            <a:ext cx="936104" cy="786780"/>
            <a:chOff x="1763688" y="2066156"/>
            <a:chExt cx="2592288" cy="2347118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7" t="6085" b="7728"/>
            <a:stretch/>
          </p:blipFill>
          <p:spPr bwMode="auto">
            <a:xfrm>
              <a:off x="1763688" y="2066156"/>
              <a:ext cx="2592288" cy="234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851" y="2090886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upa 31"/>
          <p:cNvGrpSpPr/>
          <p:nvPr/>
        </p:nvGrpSpPr>
        <p:grpSpPr>
          <a:xfrm>
            <a:off x="749756" y="827888"/>
            <a:ext cx="2691369" cy="2782613"/>
            <a:chOff x="3429290" y="2037022"/>
            <a:chExt cx="2121431" cy="2353370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698" y="3333502"/>
              <a:ext cx="1078023" cy="7163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290" y="2343232"/>
              <a:ext cx="1179215" cy="8704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pole tekstowe 47"/>
            <p:cNvSpPr txBox="1"/>
            <p:nvPr/>
          </p:nvSpPr>
          <p:spPr>
            <a:xfrm rot="18705490">
              <a:off x="3347446" y="3056016"/>
              <a:ext cx="2353370" cy="315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 smtClean="0"/>
                <a:t>Biznes  i  Administracja</a:t>
              </a:r>
              <a:endParaRPr lang="pl-PL" sz="2000" b="1" dirty="0"/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0" y="3672967"/>
            <a:ext cx="4572000" cy="3160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6213" lvl="0" algn="ctr">
              <a:lnSpc>
                <a:spcPct val="120000"/>
              </a:lnSpc>
            </a:pPr>
            <a:r>
              <a:rPr lang="pl-PL" b="1" dirty="0"/>
              <a:t>Uniwersalność tej specjalności zapewnia </a:t>
            </a:r>
            <a:endParaRPr lang="pl-PL" b="1" dirty="0" smtClean="0"/>
          </a:p>
          <a:p>
            <a:pPr marL="176213" lvl="0" algn="ctr">
              <a:lnSpc>
                <a:spcPct val="120000"/>
              </a:lnSpc>
              <a:spcAft>
                <a:spcPts val="600"/>
              </a:spcAft>
            </a:pPr>
            <a:r>
              <a:rPr lang="pl-PL" b="1" dirty="0" smtClean="0"/>
              <a:t>szerokie </a:t>
            </a:r>
            <a:r>
              <a:rPr lang="pl-PL" b="1" dirty="0"/>
              <a:t>możliwości </a:t>
            </a:r>
            <a:r>
              <a:rPr lang="pl-PL" b="1" dirty="0" smtClean="0"/>
              <a:t>zatrudnienia</a:t>
            </a:r>
          </a:p>
          <a:p>
            <a:pPr marL="530225" lvl="0" indent="-354013"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dirty="0" smtClean="0"/>
              <a:t>specjalisty ds. procesu,</a:t>
            </a:r>
          </a:p>
          <a:p>
            <a:pPr marL="530225" lvl="0" indent="-354013"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dirty="0" smtClean="0"/>
              <a:t>menedżera </a:t>
            </a:r>
            <a:r>
              <a:rPr lang="pl-PL" dirty="0"/>
              <a:t>procesów biznesowych,</a:t>
            </a:r>
          </a:p>
          <a:p>
            <a:pPr marL="530225" lvl="0" indent="-354013"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dirty="0"/>
              <a:t>kierownika komórki audytu procesów,</a:t>
            </a:r>
          </a:p>
          <a:p>
            <a:pPr marL="530225" lvl="0" indent="-354013"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dirty="0"/>
              <a:t>menedżera ds. optymalizacji </a:t>
            </a:r>
            <a:r>
              <a:rPr lang="pl-PL" dirty="0" smtClean="0"/>
              <a:t>procesów </a:t>
            </a:r>
            <a:r>
              <a:rPr lang="pl-PL" dirty="0"/>
              <a:t>operacyjnych,</a:t>
            </a:r>
          </a:p>
          <a:p>
            <a:pPr marL="530225" lvl="0" indent="-354013"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dirty="0"/>
              <a:t>kierownika komórki doskonalenia,</a:t>
            </a:r>
          </a:p>
          <a:p>
            <a:pPr marL="530225" lvl="0" indent="-354013" fontAlgn="base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dirty="0"/>
              <a:t>i wielu innych </a:t>
            </a:r>
            <a:r>
              <a:rPr lang="pl-PL" dirty="0" smtClean="0"/>
              <a:t>…</a:t>
            </a:r>
            <a:endParaRPr lang="pl-PL" dirty="0" smtClean="0"/>
          </a:p>
        </p:txBody>
      </p:sp>
      <p:pic>
        <p:nvPicPr>
          <p:cNvPr id="1062" name="Obraz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5195"/>
            <a:ext cx="4499992" cy="543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-3595"/>
            <a:ext cx="8388423" cy="115212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altLang="pl-PL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Menedżer </a:t>
            </a:r>
            <a:r>
              <a:rPr kumimoji="0" lang="pl-PL" altLang="pl-PL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Procesów</a:t>
            </a:r>
            <a:endParaRPr kumimoji="0" lang="pl-PL" altLang="pl-PL" sz="3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812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7922779" y="41108"/>
            <a:ext cx="936104" cy="786780"/>
            <a:chOff x="1763688" y="2066156"/>
            <a:chExt cx="2592288" cy="234711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7" t="6085" b="7728"/>
            <a:stretch/>
          </p:blipFill>
          <p:spPr bwMode="auto">
            <a:xfrm>
              <a:off x="1763688" y="2066156"/>
              <a:ext cx="2592288" cy="234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851" y="2090886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364997" y="1121328"/>
            <a:ext cx="3779912" cy="36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18000" rIns="36000" bIns="18000" numCol="1" anchor="t" anchorCtr="0" compatLnSpc="1">
            <a:prstTxWarp prst="textNoShape">
              <a:avLst/>
            </a:prstTxWarp>
          </a:bodyPr>
          <a:lstStyle/>
          <a:p>
            <a:pPr marL="263525" marR="0" lvl="1" indent="-26352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SzTx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Umożliwiamy</a:t>
            </a:r>
            <a:r>
              <a:rPr kumimoji="0" lang="pl-PL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studentom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63525" marR="0" lvl="1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Tx/>
              <a:buFont typeface="Calibri" pitchFamily="34" charset="0"/>
              <a:buChar char="1"/>
              <a:tabLst/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Udział w wizytach studyjnych.</a:t>
            </a:r>
            <a:endParaRPr kumimoji="0" lang="pl-PL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Tx/>
              <a:buFont typeface="Calibri" pitchFamily="34" charset="0"/>
              <a:buChar char="2"/>
              <a:tabLst/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Spotkania z praktykami.</a:t>
            </a:r>
            <a:endParaRPr kumimoji="0" lang="pl-PL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Tx/>
              <a:buFont typeface="Calibri" pitchFamily="34" charset="0"/>
              <a:buChar char="3"/>
              <a:tabLst/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Doskonalenie kompetencji poprzez udział w grze symulacyjnej „Zarządzanie procesami”.</a:t>
            </a:r>
            <a:endParaRPr kumimoji="0" lang="pl-PL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Tx/>
              <a:buFont typeface="Calibri" pitchFamily="34" charset="0"/>
              <a:buChar char="4"/>
              <a:tabLst/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Udział w projektach badawczych, konferencjach i seminariach.</a:t>
            </a:r>
            <a:endParaRPr kumimoji="0" lang="pl-PL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Tx/>
              <a:buFont typeface="Calibri" pitchFamily="34" charset="0"/>
              <a:buChar char="5"/>
              <a:tabLst/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Uczestniczenie w działalności Koła Naukowego OIKOS i/lub Towarzystwa Naukowego Jakość i Środowisko</a:t>
            </a: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pl-PL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1" y="912004"/>
            <a:ext cx="5319875" cy="40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Koncepcja specjalności wypracowana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została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na podstawie</a:t>
            </a:r>
            <a:r>
              <a:rPr kumimoji="0" lang="pl-PL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konsultacji </a:t>
            </a:r>
            <a:r>
              <a:rPr kumimoji="0" lang="pl-PL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z przedsiębiorcami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Dyrektorem ds. Rozwoju Biznesu i Marketingu, </a:t>
            </a:r>
            <a:r>
              <a:rPr kumimoji="0" lang="pl-PL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PMPoland</a:t>
            </a:r>
            <a:endParaRPr kumimoji="0" lang="pl-PL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Prezesem Zarządu, Zakładu Pracy Chronionej KOVA</a:t>
            </a:r>
            <a:endParaRPr kumimoji="0" lang="pl-PL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l-PL" sz="1500" dirty="0" smtClean="0">
                <a:latin typeface="+mj-lt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pl-P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rezesem Zarządu</a:t>
            </a:r>
            <a:r>
              <a:rPr kumimoji="0" lang="pl-PL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firmy</a:t>
            </a:r>
            <a:r>
              <a:rPr kumimoji="0" lang="pl-P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VITBIS</a:t>
            </a:r>
            <a:endParaRPr kumimoji="0" lang="pl-PL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Zastępcą Dyrektora,</a:t>
            </a:r>
            <a:r>
              <a:rPr kumimoji="0" lang="pl-PL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Volkswagen Motor Polska w Polkowicach</a:t>
            </a:r>
            <a:endParaRPr kumimoji="0" lang="pl-PL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Specjalistą ds. zapewnienia systemów jakości </a:t>
            </a:r>
            <a:r>
              <a:rPr kumimoji="0" lang="pl-PL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Sitech</a:t>
            </a:r>
            <a:r>
              <a:rPr kumimoji="0" lang="pl-P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Sp. z o.o.</a:t>
            </a:r>
            <a:endParaRPr kumimoji="0" lang="pl-PL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Naczelnikiem Wydziału Gospodarki Komunalnej i Ochrony Środowiska, Urząd Miasta w Jeleniej Górze</a:t>
            </a:r>
            <a:endParaRPr kumimoji="0" lang="pl-PL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Członkiem Zarządu Karkonoskiej Agencji Rozwoju Regionalnego</a:t>
            </a:r>
            <a:endParaRPr kumimoji="0" lang="pl-PL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179388" indent="-179388" algn="just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1500" dirty="0" smtClean="0">
                <a:latin typeface="+mj-lt"/>
                <a:ea typeface="Calibri" pitchFamily="34" charset="0"/>
                <a:cs typeface="Times New Roman" pitchFamily="18" charset="0"/>
              </a:rPr>
              <a:t>Współwłaścicielem firmy PPHU MŁYNPOL</a:t>
            </a:r>
            <a:endParaRPr lang="pl-PL" sz="1500" dirty="0" smtClean="0">
              <a:latin typeface="+mj-lt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Specjalistką ds. administracji, EUWT NOVUM z o. o.</a:t>
            </a:r>
            <a:endParaRPr kumimoji="0" lang="pl-PL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Specjalistą ds. pożyczek, Karkonoska Agencja Rozwoju Regionalnego</a:t>
            </a:r>
            <a:endParaRPr lang="pl-PL" sz="1500" dirty="0" smtClean="0">
              <a:latin typeface="+mj-lt"/>
              <a:cs typeface="Arial" pitchFamily="34" charset="0"/>
            </a:endParaRPr>
          </a:p>
          <a:p>
            <a:pPr marL="179388" marR="0" lvl="0" indent="-179388" algn="just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Właścicielem firmy </a:t>
            </a:r>
            <a:r>
              <a:rPr kumimoji="0" lang="pl-PL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DeCode</a:t>
            </a:r>
            <a:r>
              <a:rPr kumimoji="0" lang="pl-P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2</a:t>
            </a:r>
            <a:endParaRPr kumimoji="0" lang="pl-PL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4" name="Obraz 13" descr="2 V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32991"/>
            <a:ext cx="2016224" cy="1425010"/>
          </a:xfrm>
          <a:prstGeom prst="rect">
            <a:avLst/>
          </a:prstGeom>
        </p:spPr>
      </p:pic>
      <p:pic>
        <p:nvPicPr>
          <p:cNvPr id="15" name="Obraz 14" descr="3 V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3190" y="5432990"/>
            <a:ext cx="3328803" cy="1425010"/>
          </a:xfrm>
          <a:prstGeom prst="rect">
            <a:avLst/>
          </a:prstGeom>
        </p:spPr>
      </p:pic>
      <p:pic>
        <p:nvPicPr>
          <p:cNvPr id="16" name="Obraz 15" descr="IMG_26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9875" y="5432990"/>
            <a:ext cx="2132443" cy="1421629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-16462" y="4928198"/>
            <a:ext cx="745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ea typeface="Calibri" pitchFamily="34" charset="0"/>
                <a:cs typeface="Times New Roman" pitchFamily="18" charset="0"/>
              </a:rPr>
              <a:t>Wykorzystujemy doświadczenia Volkswagen Motor Polska w </a:t>
            </a:r>
            <a:r>
              <a:rPr lang="pl-PL" b="1" dirty="0" smtClean="0">
                <a:ea typeface="Calibri" pitchFamily="34" charset="0"/>
                <a:cs typeface="Times New Roman" pitchFamily="18" charset="0"/>
              </a:rPr>
              <a:t>Polkowicach</a:t>
            </a:r>
            <a:endParaRPr lang="pl-PL" b="1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" name="Obraz 17" descr="IMG_1530.jpg"/>
          <p:cNvPicPr>
            <a:picLocks noChangeAspect="1"/>
          </p:cNvPicPr>
          <p:nvPr/>
        </p:nvPicPr>
        <p:blipFill rotWithShape="1">
          <a:blip r:embed="rId7" cstate="print"/>
          <a:srcRect r="19180"/>
          <a:stretch/>
        </p:blipFill>
        <p:spPr>
          <a:xfrm rot="5400000">
            <a:off x="7272747" y="4983368"/>
            <a:ext cx="2050823" cy="1691680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0"/>
            <a:ext cx="8388423" cy="115212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altLang="pl-PL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Menedżer </a:t>
            </a:r>
            <a:r>
              <a:rPr kumimoji="0" lang="pl-PL" altLang="pl-PL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Procesów</a:t>
            </a:r>
            <a:endParaRPr kumimoji="0" lang="pl-PL" altLang="pl-PL" sz="3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274</Words>
  <Application>Microsoft Office PowerPoint</Application>
  <PresentationFormat>Pokaz na ekranie (4:3)</PresentationFormat>
  <Paragraphs>54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Tomek</dc:creator>
  <cp:lastModifiedBy>TomekB</cp:lastModifiedBy>
  <cp:revision>39</cp:revision>
  <dcterms:created xsi:type="dcterms:W3CDTF">2014-07-30T11:03:33Z</dcterms:created>
  <dcterms:modified xsi:type="dcterms:W3CDTF">2018-05-22T10:58:36Z</dcterms:modified>
</cp:coreProperties>
</file>