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9" r:id="rId3"/>
    <p:sldId id="263" r:id="rId4"/>
    <p:sldId id="264" r:id="rId5"/>
    <p:sldId id="262" r:id="rId6"/>
    <p:sldId id="256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01AB"/>
    <a:srgbClr val="B801CB"/>
    <a:srgbClr val="9900CC"/>
    <a:srgbClr val="26744D"/>
    <a:srgbClr val="339966"/>
    <a:srgbClr val="008080"/>
    <a:srgbClr val="A800D0"/>
    <a:srgbClr val="CC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4" d="100"/>
          <a:sy n="64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0A78B-E431-4405-B392-CD5CBFF2C388}" type="datetimeFigureOut">
              <a:rPr lang="pl-PL" smtClean="0"/>
              <a:pPr/>
              <a:t>2014-10-23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22971-13F4-4628-9C79-F3905401E8A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22971-13F4-4628-9C79-F3905401E8AB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43AB-C3FD-4499-95EE-53DF9486025D}" type="datetimeFigureOut">
              <a:rPr lang="pl-PL" smtClean="0"/>
              <a:pPr/>
              <a:t>2014-10-23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F1C0-00E0-4BA3-86D7-D742E9FF858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43AB-C3FD-4499-95EE-53DF9486025D}" type="datetimeFigureOut">
              <a:rPr lang="pl-PL" smtClean="0"/>
              <a:pPr/>
              <a:t>2014-10-23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F1C0-00E0-4BA3-86D7-D742E9FF858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43AB-C3FD-4499-95EE-53DF9486025D}" type="datetimeFigureOut">
              <a:rPr lang="pl-PL" smtClean="0"/>
              <a:pPr/>
              <a:t>2014-10-23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F1C0-00E0-4BA3-86D7-D742E9FF858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43AB-C3FD-4499-95EE-53DF9486025D}" type="datetimeFigureOut">
              <a:rPr lang="pl-PL" smtClean="0"/>
              <a:pPr/>
              <a:t>2014-10-23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F1C0-00E0-4BA3-86D7-D742E9FF858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43AB-C3FD-4499-95EE-53DF9486025D}" type="datetimeFigureOut">
              <a:rPr lang="pl-PL" smtClean="0"/>
              <a:pPr/>
              <a:t>2014-10-23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F1C0-00E0-4BA3-86D7-D742E9FF858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43AB-C3FD-4499-95EE-53DF9486025D}" type="datetimeFigureOut">
              <a:rPr lang="pl-PL" smtClean="0"/>
              <a:pPr/>
              <a:t>2014-10-23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F1C0-00E0-4BA3-86D7-D742E9FF858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43AB-C3FD-4499-95EE-53DF9486025D}" type="datetimeFigureOut">
              <a:rPr lang="pl-PL" smtClean="0"/>
              <a:pPr/>
              <a:t>2014-10-23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F1C0-00E0-4BA3-86D7-D742E9FF858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43AB-C3FD-4499-95EE-53DF9486025D}" type="datetimeFigureOut">
              <a:rPr lang="pl-PL" smtClean="0"/>
              <a:pPr/>
              <a:t>2014-10-23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F1C0-00E0-4BA3-86D7-D742E9FF858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43AB-C3FD-4499-95EE-53DF9486025D}" type="datetimeFigureOut">
              <a:rPr lang="pl-PL" smtClean="0"/>
              <a:pPr/>
              <a:t>2014-10-23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F1C0-00E0-4BA3-86D7-D742E9FF858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43AB-C3FD-4499-95EE-53DF9486025D}" type="datetimeFigureOut">
              <a:rPr lang="pl-PL" smtClean="0"/>
              <a:pPr/>
              <a:t>2014-10-23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F1C0-00E0-4BA3-86D7-D742E9FF858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43AB-C3FD-4499-95EE-53DF9486025D}" type="datetimeFigureOut">
              <a:rPr lang="pl-PL" smtClean="0"/>
              <a:pPr/>
              <a:t>2014-10-23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F1C0-00E0-4BA3-86D7-D742E9FF858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E43AB-C3FD-4499-95EE-53DF9486025D}" type="datetimeFigureOut">
              <a:rPr lang="pl-PL" smtClean="0"/>
              <a:pPr/>
              <a:t>2014-10-23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AF1C0-00E0-4BA3-86D7-D742E9FF858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dzierzoniow.pl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www.dzierzoniow.pl/" TargetMode="Externa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www.dzierzoniow.pl/" TargetMode="Externa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solidFill>
            <a:srgbClr val="26744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2575" indent="-282575" algn="ctr">
              <a:spcBef>
                <a:spcPct val="50000"/>
              </a:spcBef>
            </a:pPr>
            <a:r>
              <a:rPr lang="pl-PL" sz="3200" b="1" dirty="0" smtClean="0">
                <a:solidFill>
                  <a:schemeClr val="bg1"/>
                </a:solidFill>
                <a:latin typeface="Calibri" pitchFamily="34" charset="0"/>
              </a:rPr>
              <a:t>NASI PARTNERZY</a:t>
            </a:r>
            <a:endParaRPr lang="pl-PL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0" y="4293096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600" b="1" dirty="0" smtClean="0">
              <a:solidFill>
                <a:srgbClr val="002060"/>
              </a:solidFill>
            </a:endParaRPr>
          </a:p>
          <a:p>
            <a:endParaRPr lang="pl-PL" sz="2600" b="1" dirty="0" smtClean="0">
              <a:solidFill>
                <a:srgbClr val="002060"/>
              </a:solidFill>
            </a:endParaRPr>
          </a:p>
          <a:p>
            <a:r>
              <a:rPr lang="pl-PL" sz="2600" b="1" dirty="0" smtClean="0">
                <a:solidFill>
                  <a:srgbClr val="002060"/>
                </a:solidFill>
              </a:rPr>
              <a:t>Fundacja „</a:t>
            </a:r>
            <a:r>
              <a:rPr lang="pl-PL" sz="2600" b="1" dirty="0" err="1" smtClean="0">
                <a:solidFill>
                  <a:srgbClr val="002060"/>
                </a:solidFill>
              </a:rPr>
              <a:t>Edusilesia</a:t>
            </a:r>
            <a:r>
              <a:rPr lang="pl-PL" sz="2600" b="1" dirty="0" smtClean="0">
                <a:solidFill>
                  <a:srgbClr val="002060"/>
                </a:solidFill>
              </a:rPr>
              <a:t>” i LGD „Kraina Łęgów Odrzańskich”</a:t>
            </a:r>
          </a:p>
        </p:txBody>
      </p:sp>
      <p:pic>
        <p:nvPicPr>
          <p:cNvPr id="7" name="Obraz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645024"/>
            <a:ext cx="1080120" cy="1005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bip.um.dzierzoniow.pl/file.php?file=images/herb_dzierżoniów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340768"/>
            <a:ext cx="809625" cy="952500"/>
          </a:xfrm>
          <a:prstGeom prst="rect">
            <a:avLst/>
          </a:prstGeom>
          <a:noFill/>
        </p:spPr>
      </p:pic>
      <p:pic>
        <p:nvPicPr>
          <p:cNvPr id="8" name="Obraz 7" descr="C:\Users\Marta\Desktop\Wrzosowa Kraina\logo+edusilesi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5661248"/>
            <a:ext cx="86409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1268760"/>
            <a:ext cx="2016224" cy="133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1268760"/>
            <a:ext cx="213926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rostokąt 11"/>
          <p:cNvSpPr/>
          <p:nvPr/>
        </p:nvSpPr>
        <p:spPr>
          <a:xfrm>
            <a:off x="2051720" y="692696"/>
            <a:ext cx="46955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smtClean="0">
                <a:solidFill>
                  <a:srgbClr val="002060"/>
                </a:solidFill>
              </a:rPr>
              <a:t>Urząd Miasta w Dzierżoniowie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179512" y="2492896"/>
            <a:ext cx="89644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2600" b="1" dirty="0" smtClean="0">
              <a:solidFill>
                <a:srgbClr val="002060"/>
              </a:solidFill>
            </a:endParaRPr>
          </a:p>
          <a:p>
            <a:pPr lvl="0"/>
            <a:r>
              <a:rPr lang="pl-PL" sz="2600" b="1" dirty="0" smtClean="0">
                <a:solidFill>
                  <a:srgbClr val="002060"/>
                </a:solidFill>
              </a:rPr>
              <a:t>Fundacja „Wrzosowa Kraina” i LGD „Wrzosowa Kraina”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3429000"/>
            <a:ext cx="2592288" cy="1319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55634" y="3429000"/>
            <a:ext cx="281448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5576" y="5589240"/>
            <a:ext cx="2664295" cy="146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36096" y="5589240"/>
            <a:ext cx="3185770" cy="149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solidFill>
            <a:srgbClr val="26744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2575" indent="-282575" algn="ctr">
              <a:spcBef>
                <a:spcPct val="50000"/>
              </a:spcBef>
            </a:pPr>
            <a:r>
              <a:rPr lang="pl-PL" sz="3200" b="1" dirty="0" smtClean="0">
                <a:solidFill>
                  <a:schemeClr val="bg1"/>
                </a:solidFill>
              </a:rPr>
              <a:t>VII SAMORZĄDOWY DZIEŃ JAKOŚCI </a:t>
            </a:r>
            <a:endParaRPr lang="pl-PL" sz="32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762" y="4509120"/>
            <a:ext cx="4355238" cy="250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509120"/>
            <a:ext cx="4437164" cy="236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ole tekstowe 12"/>
          <p:cNvSpPr txBox="1"/>
          <p:nvPr/>
        </p:nvSpPr>
        <p:spPr>
          <a:xfrm>
            <a:off x="1043608" y="836712"/>
            <a:ext cx="7884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002060"/>
                </a:solidFill>
              </a:rPr>
              <a:t>Podczas </a:t>
            </a:r>
            <a:r>
              <a:rPr lang="pl-PL" sz="2400" b="1" dirty="0" smtClean="0">
                <a:solidFill>
                  <a:srgbClr val="002060"/>
                </a:solidFill>
              </a:rPr>
              <a:t>VII Samorządowego Dnia Jakości, </a:t>
            </a:r>
            <a:r>
              <a:rPr lang="pl-PL" sz="2400" dirty="0" smtClean="0">
                <a:solidFill>
                  <a:srgbClr val="002060"/>
                </a:solidFill>
              </a:rPr>
              <a:t>który odbył się dnia 9 października 2014 r. w Dzierżoniowie referaty wygłosili: </a:t>
            </a:r>
            <a:endParaRPr lang="pl-PL" sz="2400" dirty="0">
              <a:solidFill>
                <a:srgbClr val="00206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0828" y="1916832"/>
            <a:ext cx="321317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http://bip.um.dzierzoniow.pl/file.php?file=images/herb_dzierżoniów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764704"/>
            <a:ext cx="809625" cy="952500"/>
          </a:xfrm>
          <a:prstGeom prst="rect">
            <a:avLst/>
          </a:prstGeom>
          <a:noFill/>
        </p:spPr>
      </p:pic>
      <p:sp>
        <p:nvSpPr>
          <p:cNvPr id="17" name="pole tekstowe 16"/>
          <p:cNvSpPr txBox="1"/>
          <p:nvPr/>
        </p:nvSpPr>
        <p:spPr>
          <a:xfrm>
            <a:off x="179512" y="1916832"/>
            <a:ext cx="54726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Wingdings" pitchFamily="2" charset="2"/>
              <a:buChar char="§"/>
            </a:pPr>
            <a:r>
              <a:rPr lang="pl-PL" sz="2000" dirty="0" smtClean="0">
                <a:solidFill>
                  <a:srgbClr val="002060"/>
                </a:solidFill>
              </a:rPr>
              <a:t>dr Piotr Rogala, UE we Wrocławiu - </a:t>
            </a:r>
            <a:r>
              <a:rPr lang="pl-PL" sz="2000" b="1" dirty="0" smtClean="0">
                <a:solidFill>
                  <a:srgbClr val="002060"/>
                </a:solidFill>
              </a:rPr>
              <a:t>„</a:t>
            </a:r>
            <a:r>
              <a:rPr lang="pl-PL" sz="2000" b="1" i="1" dirty="0" smtClean="0">
                <a:solidFill>
                  <a:srgbClr val="002060"/>
                </a:solidFill>
              </a:rPr>
              <a:t>Twarzą w twarz z zarządzaniem jakością</a:t>
            </a:r>
            <a:r>
              <a:rPr lang="pl-PL" sz="2000" b="1" dirty="0" smtClean="0">
                <a:solidFill>
                  <a:srgbClr val="002060"/>
                </a:solidFill>
              </a:rPr>
              <a:t>”</a:t>
            </a:r>
            <a:r>
              <a:rPr lang="pl-PL" sz="2000" dirty="0" smtClean="0">
                <a:solidFill>
                  <a:srgbClr val="002060"/>
                </a:solidFill>
              </a:rPr>
              <a:t>;</a:t>
            </a:r>
          </a:p>
          <a:p>
            <a:pPr marL="269875" indent="-269875">
              <a:buFont typeface="Wingdings" pitchFamily="2" charset="2"/>
              <a:buChar char="§"/>
            </a:pPr>
            <a:r>
              <a:rPr lang="pl-PL" sz="2000" dirty="0" smtClean="0">
                <a:solidFill>
                  <a:srgbClr val="002060"/>
                </a:solidFill>
              </a:rPr>
              <a:t>Grażyna </a:t>
            </a:r>
            <a:r>
              <a:rPr lang="pl-PL" sz="2000" dirty="0" err="1" smtClean="0">
                <a:solidFill>
                  <a:srgbClr val="002060"/>
                </a:solidFill>
              </a:rPr>
              <a:t>Żarlicka</a:t>
            </a:r>
            <a:r>
              <a:rPr lang="pl-PL" sz="2000" dirty="0" smtClean="0">
                <a:solidFill>
                  <a:srgbClr val="002060"/>
                </a:solidFill>
              </a:rPr>
              <a:t>, Klub Polskie Forum ISO 9000 - </a:t>
            </a:r>
            <a:r>
              <a:rPr lang="pl-PL" sz="2000" b="1" dirty="0" smtClean="0">
                <a:solidFill>
                  <a:srgbClr val="002060"/>
                </a:solidFill>
              </a:rPr>
              <a:t>„</a:t>
            </a:r>
            <a:r>
              <a:rPr lang="pl-PL" sz="2000" b="1" i="1" dirty="0" smtClean="0">
                <a:solidFill>
                  <a:srgbClr val="002060"/>
                </a:solidFill>
              </a:rPr>
              <a:t>Nowa wersja Normy ISO 9000</a:t>
            </a:r>
            <a:r>
              <a:rPr lang="pl-PL" sz="2000" b="1" dirty="0" smtClean="0">
                <a:solidFill>
                  <a:srgbClr val="002060"/>
                </a:solidFill>
              </a:rPr>
              <a:t>”</a:t>
            </a:r>
            <a:r>
              <a:rPr lang="pl-PL" sz="2000" dirty="0" smtClean="0">
                <a:solidFill>
                  <a:srgbClr val="002060"/>
                </a:solidFill>
              </a:rPr>
              <a:t>;</a:t>
            </a:r>
          </a:p>
          <a:p>
            <a:pPr marL="269875" indent="-269875">
              <a:buFont typeface="Wingdings" pitchFamily="2" charset="2"/>
              <a:buChar char="§"/>
            </a:pPr>
            <a:r>
              <a:rPr lang="pl-PL" sz="2000" dirty="0" smtClean="0">
                <a:solidFill>
                  <a:srgbClr val="002060"/>
                </a:solidFill>
              </a:rPr>
              <a:t>Małgorzata </a:t>
            </a:r>
            <a:r>
              <a:rPr lang="pl-PL" sz="2000" dirty="0" err="1" smtClean="0">
                <a:solidFill>
                  <a:srgbClr val="002060"/>
                </a:solidFill>
              </a:rPr>
              <a:t>Asejczyk-Woroniecka</a:t>
            </a:r>
            <a:r>
              <a:rPr lang="pl-PL" sz="2000" dirty="0" smtClean="0">
                <a:solidFill>
                  <a:srgbClr val="002060"/>
                </a:solidFill>
              </a:rPr>
              <a:t>, konsultant - </a:t>
            </a:r>
            <a:r>
              <a:rPr lang="pl-PL" sz="2000" b="1" i="1" dirty="0" smtClean="0">
                <a:solidFill>
                  <a:srgbClr val="002060"/>
                </a:solidFill>
              </a:rPr>
              <a:t>„Standardy kontroli zarządczej  a wymagania normy ISO 9001” </a:t>
            </a:r>
            <a:r>
              <a:rPr lang="pl-PL" sz="2000" dirty="0" smtClean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13929"/>
            <a:ext cx="4139952" cy="2237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4499992" cy="224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solidFill>
            <a:srgbClr val="26744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2575" indent="-282575" algn="ctr">
              <a:spcBef>
                <a:spcPct val="50000"/>
              </a:spcBef>
            </a:pPr>
            <a:r>
              <a:rPr lang="pl-PL" sz="3200" b="1" dirty="0" smtClean="0">
                <a:solidFill>
                  <a:schemeClr val="bg1"/>
                </a:solidFill>
              </a:rPr>
              <a:t>VII SAMORZĄDOWY DZIEŃ JAKOŚCI </a:t>
            </a:r>
            <a:endParaRPr lang="pl-PL" sz="3200" b="1" dirty="0">
              <a:solidFill>
                <a:schemeClr val="bg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0868" y="4941168"/>
            <a:ext cx="44031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bip.um.dzierzoniow.pl/file.php?file=images/herb_dzierżoniów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980728"/>
            <a:ext cx="809625" cy="952500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1259632" y="836712"/>
            <a:ext cx="73448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/>
            <a:r>
              <a:rPr lang="pl-PL" sz="2200" dirty="0" smtClean="0">
                <a:solidFill>
                  <a:srgbClr val="002060"/>
                </a:solidFill>
              </a:rPr>
              <a:t>	Dr Paweł Skowron i dr Tomasz Brzozowski przygotowali dla uczestników warsztaty pt. </a:t>
            </a:r>
            <a:r>
              <a:rPr lang="pl-PL" sz="2200" b="1" i="1" dirty="0" smtClean="0">
                <a:solidFill>
                  <a:srgbClr val="002060"/>
                </a:solidFill>
              </a:rPr>
              <a:t>„Identyfikacja ryzyka – najtrudniejszy pierwszy krok w zarządzaniu ryzykiem” .</a:t>
            </a:r>
            <a:r>
              <a:rPr lang="pl-PL" sz="2200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4427984" y="2204864"/>
            <a:ext cx="44644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/>
            <a:r>
              <a:rPr lang="pl-PL" sz="2200" dirty="0" smtClean="0">
                <a:solidFill>
                  <a:srgbClr val="002060"/>
                </a:solidFill>
              </a:rPr>
              <a:t>	Studentom </a:t>
            </a:r>
            <a:r>
              <a:rPr lang="pl-PL" sz="2200" i="1" dirty="0" smtClean="0">
                <a:solidFill>
                  <a:srgbClr val="002060"/>
                </a:solidFill>
              </a:rPr>
              <a:t>KN </a:t>
            </a:r>
            <a:r>
              <a:rPr lang="pl-PL" sz="2200" i="1" dirty="0" err="1" smtClean="0">
                <a:solidFill>
                  <a:srgbClr val="002060"/>
                </a:solidFill>
              </a:rPr>
              <a:t>Oikos</a:t>
            </a:r>
            <a:r>
              <a:rPr lang="pl-PL" sz="2200" i="1" dirty="0" smtClean="0">
                <a:solidFill>
                  <a:srgbClr val="002060"/>
                </a:solidFill>
              </a:rPr>
              <a:t> </a:t>
            </a:r>
            <a:r>
              <a:rPr lang="pl-PL" sz="2200" dirty="0" smtClean="0">
                <a:solidFill>
                  <a:srgbClr val="002060"/>
                </a:solidFill>
              </a:rPr>
              <a:t>– Pani Tatianie oraz Panu Arkadiuszowi dziękujemy za zaangażowanie i przygotowanie  stoiska nt. Zarządzanie ryzykiem  - „na serio” i „z przymrużeniem oka”.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4437112"/>
            <a:ext cx="1677740" cy="45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solidFill>
            <a:srgbClr val="26744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2575" indent="-282575" algn="ctr">
              <a:spcBef>
                <a:spcPct val="50000"/>
              </a:spcBef>
            </a:pPr>
            <a:r>
              <a:rPr lang="pl-PL" sz="3200" b="1" dirty="0" smtClean="0">
                <a:solidFill>
                  <a:schemeClr val="bg1"/>
                </a:solidFill>
              </a:rPr>
              <a:t>AKTUALNOŚCI </a:t>
            </a:r>
            <a:endParaRPr lang="pl-PL" sz="3200" b="1" dirty="0">
              <a:solidFill>
                <a:schemeClr val="bg1"/>
              </a:solidFill>
            </a:endParaRPr>
          </a:p>
        </p:txBody>
      </p:sp>
      <p:pic>
        <p:nvPicPr>
          <p:cNvPr id="5" name="Obraz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11597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2051720" y="692696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9B01AB"/>
                </a:solidFill>
              </a:rPr>
              <a:t>Wrzosowo mi</a:t>
            </a:r>
            <a:r>
              <a:rPr lang="pl-PL" sz="2800" b="1" dirty="0" smtClean="0">
                <a:solidFill>
                  <a:srgbClr val="002060"/>
                </a:solidFill>
              </a:rPr>
              <a:t>, czyli o współpracy z </a:t>
            </a:r>
            <a:r>
              <a:rPr lang="pl-PL" sz="2800" b="1" i="1" dirty="0" smtClean="0">
                <a:solidFill>
                  <a:srgbClr val="002060"/>
                </a:solidFill>
              </a:rPr>
              <a:t>LGD </a:t>
            </a:r>
            <a:r>
              <a:rPr lang="pl-PL" sz="2800" b="1" dirty="0" smtClean="0">
                <a:solidFill>
                  <a:srgbClr val="002060"/>
                </a:solidFill>
              </a:rPr>
              <a:t>oraz </a:t>
            </a:r>
            <a:r>
              <a:rPr lang="pl-PL" sz="2800" b="1" i="1" dirty="0" smtClean="0">
                <a:solidFill>
                  <a:srgbClr val="002060"/>
                </a:solidFill>
              </a:rPr>
              <a:t>Fundacją „Wrzosowa Kraina” </a:t>
            </a:r>
            <a:r>
              <a:rPr lang="pl-PL" sz="2800" b="1" dirty="0" smtClean="0">
                <a:solidFill>
                  <a:srgbClr val="002060"/>
                </a:solidFill>
              </a:rPr>
              <a:t>słów kilka …  </a:t>
            </a:r>
            <a:endParaRPr lang="pl-PL" sz="2800" b="1" dirty="0">
              <a:solidFill>
                <a:srgbClr val="002060"/>
              </a:solidFill>
            </a:endParaRPr>
          </a:p>
        </p:txBody>
      </p:sp>
      <p:pic>
        <p:nvPicPr>
          <p:cNvPr id="7" name="Picture 2" descr="C:\Users\Marta\Desktop\Wrzosowa Kraina\DSC_09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3706854" cy="2483302"/>
          </a:xfrm>
          <a:prstGeom prst="rect">
            <a:avLst/>
          </a:prstGeom>
          <a:noFill/>
        </p:spPr>
      </p:pic>
      <p:pic>
        <p:nvPicPr>
          <p:cNvPr id="8" name="Picture 4" descr="C:\Users\Marta\Desktop\Wrzosowa Kraina\DSC_08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4605337"/>
            <a:ext cx="2438400" cy="2252663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3995936" y="1988840"/>
            <a:ext cx="4933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 smtClean="0">
                <a:solidFill>
                  <a:srgbClr val="002060"/>
                </a:solidFill>
                <a:latin typeface="Calibri" pitchFamily="34" charset="0"/>
              </a:rPr>
              <a:t>… zaczęło się od spotkania pod dębem i rozmów o tym jak wykorzystać wiedzę i doświadczenie obu stron współpracy w realizacji wspólnych projektów badawczych i aplikacyjnych …   </a:t>
            </a:r>
            <a:r>
              <a:rPr lang="pl-PL" sz="2400" b="1" dirty="0" smtClean="0">
                <a:solidFill>
                  <a:srgbClr val="B801CB"/>
                </a:solidFill>
                <a:latin typeface="Calibri" pitchFamily="34" charset="0"/>
              </a:rPr>
              <a:t> </a:t>
            </a:r>
            <a:endParaRPr lang="pl-PL" sz="2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23528" y="4797152"/>
            <a:ext cx="619268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 smtClean="0">
                <a:solidFill>
                  <a:srgbClr val="002060"/>
                </a:solidFill>
                <a:latin typeface="Calibri" pitchFamily="34" charset="0"/>
              </a:rPr>
              <a:t>… były rozmowy, warsztaty, dyskusje i mnóstwo pomysłów na współpracę …</a:t>
            </a:r>
          </a:p>
          <a:p>
            <a:pPr algn="just"/>
            <a:endParaRPr lang="pl-PL" sz="1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just"/>
            <a:endParaRPr lang="pl-PL" sz="24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just"/>
            <a:r>
              <a:rPr lang="pl-PL" sz="24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l-PL" sz="2400" b="1" dirty="0" smtClean="0">
                <a:solidFill>
                  <a:srgbClr val="B801CB"/>
                </a:solidFill>
                <a:latin typeface="Calibri" pitchFamily="34" charset="0"/>
              </a:rPr>
              <a:t> </a:t>
            </a:r>
            <a:endParaRPr lang="pl-PL" sz="2400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solidFill>
            <a:srgbClr val="26744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2575" indent="-282575" algn="ctr">
              <a:spcBef>
                <a:spcPct val="50000"/>
              </a:spcBef>
            </a:pPr>
            <a:r>
              <a:rPr lang="pl-PL" sz="3200" b="1" dirty="0" smtClean="0">
                <a:solidFill>
                  <a:schemeClr val="bg1"/>
                </a:solidFill>
              </a:rPr>
              <a:t>AKTUALNOŚCI </a:t>
            </a:r>
            <a:endParaRPr lang="pl-PL" sz="3200" b="1" dirty="0">
              <a:solidFill>
                <a:schemeClr val="bg1"/>
              </a:solidFill>
            </a:endParaRPr>
          </a:p>
        </p:txBody>
      </p:sp>
      <p:pic>
        <p:nvPicPr>
          <p:cNvPr id="5" name="Obraz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11597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2051720" y="692696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9B01AB"/>
                </a:solidFill>
              </a:rPr>
              <a:t>Wrzosowo mi</a:t>
            </a:r>
            <a:r>
              <a:rPr lang="pl-PL" sz="2800" b="1" dirty="0" smtClean="0">
                <a:solidFill>
                  <a:srgbClr val="002060"/>
                </a:solidFill>
              </a:rPr>
              <a:t>, czyli o współpracy z </a:t>
            </a:r>
            <a:r>
              <a:rPr lang="pl-PL" sz="2800" b="1" i="1" dirty="0" smtClean="0">
                <a:solidFill>
                  <a:srgbClr val="002060"/>
                </a:solidFill>
              </a:rPr>
              <a:t>LGD </a:t>
            </a:r>
            <a:r>
              <a:rPr lang="pl-PL" sz="2800" b="1" dirty="0" smtClean="0">
                <a:solidFill>
                  <a:srgbClr val="002060"/>
                </a:solidFill>
              </a:rPr>
              <a:t>oraz </a:t>
            </a:r>
            <a:r>
              <a:rPr lang="pl-PL" sz="2800" b="1" i="1" dirty="0" smtClean="0">
                <a:solidFill>
                  <a:srgbClr val="002060"/>
                </a:solidFill>
              </a:rPr>
              <a:t>Fundacją „Wrzosowa Kraina” </a:t>
            </a:r>
            <a:r>
              <a:rPr lang="pl-PL" sz="2800" b="1" dirty="0" smtClean="0">
                <a:solidFill>
                  <a:srgbClr val="002060"/>
                </a:solidFill>
              </a:rPr>
              <a:t>słów kilka …  </a:t>
            </a:r>
            <a:endParaRPr lang="pl-PL" sz="2800" b="1" dirty="0">
              <a:solidFill>
                <a:srgbClr val="00206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076056" y="5589240"/>
            <a:ext cx="381642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1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just"/>
            <a:r>
              <a:rPr lang="pl-PL" sz="2400" b="1" dirty="0" smtClean="0">
                <a:solidFill>
                  <a:srgbClr val="002060"/>
                </a:solidFill>
                <a:latin typeface="Calibri" pitchFamily="34" charset="0"/>
              </a:rPr>
              <a:t>… kolejne wiadomości z wrzosowisk już niebawem ...</a:t>
            </a:r>
          </a:p>
          <a:p>
            <a:pPr algn="just"/>
            <a:endParaRPr lang="pl-PL" sz="24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just"/>
            <a:r>
              <a:rPr lang="pl-PL" sz="24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l-PL" sz="2400" b="1" dirty="0" smtClean="0">
                <a:solidFill>
                  <a:srgbClr val="B801CB"/>
                </a:solidFill>
                <a:latin typeface="Calibri" pitchFamily="34" charset="0"/>
              </a:rPr>
              <a:t> </a:t>
            </a:r>
            <a:endParaRPr lang="pl-PL" sz="2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259632" y="1844824"/>
            <a:ext cx="7309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 smtClean="0">
                <a:solidFill>
                  <a:srgbClr val="002060"/>
                </a:solidFill>
                <a:latin typeface="Calibri" pitchFamily="34" charset="0"/>
              </a:rPr>
              <a:t>… z wrzosowisk wyjechaliśmy zauroczeni miejscem i  pod wielkim wrażeniem gościnności mieszkańców  …   </a:t>
            </a:r>
            <a:r>
              <a:rPr lang="pl-PL" sz="2400" b="1" dirty="0" smtClean="0">
                <a:solidFill>
                  <a:srgbClr val="B801CB"/>
                </a:solidFill>
                <a:latin typeface="Calibri" pitchFamily="34" charset="0"/>
              </a:rPr>
              <a:t> </a:t>
            </a:r>
            <a:endParaRPr lang="pl-PL" sz="2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717032"/>
            <a:ext cx="1944216" cy="193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Marta\Desktop\Wrzosowa Kraina\DSC_09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46879"/>
            <a:ext cx="4644008" cy="3111122"/>
          </a:xfrm>
          <a:prstGeom prst="rect">
            <a:avLst/>
          </a:prstGeom>
          <a:noFill/>
        </p:spPr>
      </p:pic>
      <p:sp>
        <p:nvSpPr>
          <p:cNvPr id="13" name="Prostokąt 12"/>
          <p:cNvSpPr/>
          <p:nvPr/>
        </p:nvSpPr>
        <p:spPr>
          <a:xfrm>
            <a:off x="395536" y="2924944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rgbClr val="002060"/>
                </a:solidFill>
                <a:latin typeface="Calibri" pitchFamily="34" charset="0"/>
              </a:rPr>
              <a:t>… kilka pomysłów udało się już zamienić na konkretne działania i złożone wnioski o realizację projektów … 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115616" y="836712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rgbClr val="002060"/>
                </a:solidFill>
              </a:rPr>
              <a:t>Dnia 29 września 2014 r. w Legnicy odbyła się konferencja nt. </a:t>
            </a:r>
            <a:r>
              <a:rPr lang="pl-PL" sz="2000" b="1" dirty="0" smtClean="0">
                <a:solidFill>
                  <a:srgbClr val="002060"/>
                </a:solidFill>
              </a:rPr>
              <a:t>„</a:t>
            </a:r>
            <a:r>
              <a:rPr lang="pl-PL" sz="2000" b="1" i="1" dirty="0" smtClean="0">
                <a:solidFill>
                  <a:srgbClr val="002060"/>
                </a:solidFill>
              </a:rPr>
              <a:t>Planowanie obywatelskie na obszarach wiejskich w praktyce</a:t>
            </a:r>
            <a:r>
              <a:rPr lang="pl-PL" sz="2000" b="1" dirty="0" smtClean="0">
                <a:solidFill>
                  <a:srgbClr val="002060"/>
                </a:solidFill>
              </a:rPr>
              <a:t>”</a:t>
            </a:r>
            <a:endParaRPr lang="pl-PL" sz="2000" b="1" dirty="0">
              <a:solidFill>
                <a:srgbClr val="00206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39552" y="2276872"/>
            <a:ext cx="813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Wingdings" pitchFamily="2" charset="2"/>
              <a:buChar char="§"/>
            </a:pPr>
            <a:r>
              <a:rPr lang="pl-PL" sz="2000" b="1" i="1" dirty="0" smtClean="0">
                <a:solidFill>
                  <a:srgbClr val="002060"/>
                </a:solidFill>
              </a:rPr>
              <a:t>„Odpowiedzialne zarządzanie gminą – istota, techniki, przykłady” </a:t>
            </a:r>
            <a:r>
              <a:rPr lang="pl-PL" sz="2000" dirty="0" smtClean="0">
                <a:solidFill>
                  <a:srgbClr val="002060"/>
                </a:solidFill>
              </a:rPr>
              <a:t>– dr Piotr Rogala, UE we Wrocławiu;</a:t>
            </a:r>
          </a:p>
          <a:p>
            <a:pPr marL="269875" indent="-269875">
              <a:buFont typeface="Wingdings" pitchFamily="2" charset="2"/>
              <a:buChar char="§"/>
            </a:pPr>
            <a:r>
              <a:rPr lang="pl-PL" sz="2000" b="1" i="1" dirty="0" smtClean="0">
                <a:solidFill>
                  <a:srgbClr val="002060"/>
                </a:solidFill>
              </a:rPr>
              <a:t>„Trenerzy jako inicjatorzy zmian społecznych” </a:t>
            </a:r>
            <a:r>
              <a:rPr lang="pl-PL" sz="2000" dirty="0" smtClean="0">
                <a:solidFill>
                  <a:srgbClr val="002060"/>
                </a:solidFill>
              </a:rPr>
              <a:t>– Bernadeta Grobelny, Stowarzyszenie Meritum;</a:t>
            </a:r>
          </a:p>
          <a:p>
            <a:pPr marL="269875" indent="-269875">
              <a:buFont typeface="Wingdings" pitchFamily="2" charset="2"/>
              <a:buChar char="§"/>
            </a:pPr>
            <a:r>
              <a:rPr lang="pl-PL" sz="2000" b="1" i="1" dirty="0" smtClean="0">
                <a:solidFill>
                  <a:srgbClr val="002060"/>
                </a:solidFill>
              </a:rPr>
              <a:t> „Partycypacja społeczna w praktyce na przykładzie strategii rozwoju Gminy Lubin” </a:t>
            </a:r>
            <a:r>
              <a:rPr lang="pl-PL" sz="2000" dirty="0" smtClean="0">
                <a:solidFill>
                  <a:srgbClr val="002060"/>
                </a:solidFill>
              </a:rPr>
              <a:t>– Anna Marzec, Gmina Lubin;</a:t>
            </a:r>
          </a:p>
          <a:p>
            <a:pPr marL="269875" indent="-269875">
              <a:buFont typeface="Wingdings" pitchFamily="2" charset="2"/>
              <a:buChar char="§"/>
            </a:pPr>
            <a:r>
              <a:rPr lang="pl-PL" sz="2000" b="1" i="1" dirty="0" smtClean="0">
                <a:solidFill>
                  <a:srgbClr val="002060"/>
                </a:solidFill>
              </a:rPr>
              <a:t> „Metodologia tworzenia strategii rozwoju regionu na przykładzie Krainy Łęgów Odrzańskich”</a:t>
            </a:r>
            <a:r>
              <a:rPr lang="pl-PL" sz="2000" dirty="0" smtClean="0">
                <a:solidFill>
                  <a:srgbClr val="002060"/>
                </a:solidFill>
              </a:rPr>
              <a:t> – Paweł Antoniewicz, Fundacja </a:t>
            </a:r>
            <a:r>
              <a:rPr lang="pl-PL" sz="2000" dirty="0" err="1" smtClean="0">
                <a:solidFill>
                  <a:srgbClr val="002060"/>
                </a:solidFill>
              </a:rPr>
              <a:t>Edusilesia</a:t>
            </a:r>
            <a:r>
              <a:rPr lang="pl-PL" sz="2000" dirty="0" smtClean="0">
                <a:solidFill>
                  <a:srgbClr val="002060"/>
                </a:solidFill>
              </a:rPr>
              <a:t>;</a:t>
            </a:r>
          </a:p>
          <a:p>
            <a:pPr>
              <a:buFont typeface="Wingdings" pitchFamily="2" charset="2"/>
              <a:buChar char="§"/>
            </a:pPr>
            <a:endParaRPr lang="pl-PL" sz="2000" dirty="0">
              <a:solidFill>
                <a:srgbClr val="002060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solidFill>
            <a:srgbClr val="26744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2575" indent="-282575" algn="ctr">
              <a:spcBef>
                <a:spcPct val="50000"/>
              </a:spcBef>
            </a:pPr>
            <a:r>
              <a:rPr lang="pl-PL" sz="3200" b="1" dirty="0" smtClean="0">
                <a:solidFill>
                  <a:schemeClr val="bg1"/>
                </a:solidFill>
                <a:latin typeface="Bookman Old Style" pitchFamily="18" charset="0"/>
              </a:rPr>
              <a:t>KONFERENCJA </a:t>
            </a:r>
            <a:endParaRPr lang="pl-PL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67544" y="1772816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rgbClr val="002060"/>
                </a:solidFill>
              </a:rPr>
              <a:t>Podczas konferencji referaty wygłosili:</a:t>
            </a:r>
            <a:endParaRPr lang="pl-PL" sz="2000" b="1" dirty="0">
              <a:solidFill>
                <a:srgbClr val="002060"/>
              </a:solidFill>
            </a:endParaRPr>
          </a:p>
        </p:txBody>
      </p:sp>
      <p:pic>
        <p:nvPicPr>
          <p:cNvPr id="3" name="Picture 4" descr="C:\Users\Marta\Desktop\Wrzosowa Kraina\IMG_31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41168"/>
            <a:ext cx="3199284" cy="2132856"/>
          </a:xfrm>
          <a:prstGeom prst="rect">
            <a:avLst/>
          </a:prstGeom>
          <a:noFill/>
        </p:spPr>
      </p:pic>
      <p:pic>
        <p:nvPicPr>
          <p:cNvPr id="1029" name="Picture 5" descr="C:\Users\Marta\Desktop\Wrzosowa Kraina\IMG_32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2424" y="4941168"/>
            <a:ext cx="3441576" cy="2294384"/>
          </a:xfrm>
          <a:prstGeom prst="rect">
            <a:avLst/>
          </a:prstGeom>
          <a:noFill/>
        </p:spPr>
      </p:pic>
      <p:pic>
        <p:nvPicPr>
          <p:cNvPr id="2" name="Picture 3" descr="C:\Users\Marta\Desktop\Wrzosowa Kraina\IMG_31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4941168"/>
            <a:ext cx="3131840" cy="2087893"/>
          </a:xfrm>
          <a:prstGeom prst="rect">
            <a:avLst/>
          </a:prstGeom>
          <a:noFill/>
        </p:spPr>
      </p:pic>
      <p:pic>
        <p:nvPicPr>
          <p:cNvPr id="10" name="Obraz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836712"/>
            <a:ext cx="792088" cy="73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 descr="C:\Users\Marta\Desktop\Wrzosowa Kraina\logo+edusilesia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00392" y="836712"/>
            <a:ext cx="64807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323</Words>
  <Application>Microsoft Office PowerPoint</Application>
  <PresentationFormat>Pokaz na ekranie (4:3)</PresentationFormat>
  <Paragraphs>38</Paragraphs>
  <Slides>6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Marta</dc:creator>
  <cp:lastModifiedBy>Marta</cp:lastModifiedBy>
  <cp:revision>12</cp:revision>
  <dcterms:created xsi:type="dcterms:W3CDTF">2014-10-17T10:30:14Z</dcterms:created>
  <dcterms:modified xsi:type="dcterms:W3CDTF">2014-10-23T20:52:31Z</dcterms:modified>
</cp:coreProperties>
</file>